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6" r:id="rId21"/>
    <p:sldId id="277" r:id="rId22"/>
    <p:sldId id="279" r:id="rId23"/>
    <p:sldId id="280" r:id="rId24"/>
    <p:sldId id="281" r:id="rId25"/>
    <p:sldId id="282" r:id="rId26"/>
    <p:sldId id="283" r:id="rId27"/>
    <p:sldId id="284" r:id="rId28"/>
    <p:sldId id="286" r:id="rId29"/>
    <p:sldId id="285" r:id="rId30"/>
    <p:sldId id="287" r:id="rId31"/>
    <p:sldId id="288" r:id="rId32"/>
    <p:sldId id="289" r:id="rId33"/>
    <p:sldId id="290" r:id="rId34"/>
    <p:sldId id="291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1" d="100"/>
          <a:sy n="71" d="100"/>
        </p:scale>
        <p:origin x="-1356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371600"/>
            <a:ext cx="8839200" cy="18288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ACUTE DIARRHOEAL DISEASES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4419600"/>
            <a:ext cx="6400800" cy="1752600"/>
          </a:xfrm>
        </p:spPr>
        <p:txBody>
          <a:bodyPr/>
          <a:lstStyle/>
          <a:p>
            <a:pPr algn="r"/>
            <a:r>
              <a:rPr lang="en-US" dirty="0" smtClean="0"/>
              <a:t>Dr. Reshma Reghu</a:t>
            </a:r>
          </a:p>
          <a:p>
            <a:pPr algn="r"/>
            <a:r>
              <a:rPr lang="en-US" dirty="0" smtClean="0"/>
              <a:t>Assistant professor</a:t>
            </a:r>
          </a:p>
          <a:p>
            <a:pPr algn="r"/>
            <a:r>
              <a:rPr lang="en-US" dirty="0" smtClean="0"/>
              <a:t>Dept of Community medicine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RESERVOIR OF INFECTION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Mostly, man is the principal reservoir of infection- E. coli, </a:t>
            </a:r>
            <a:r>
              <a:rPr lang="en-US" dirty="0" err="1" smtClean="0"/>
              <a:t>Shigella</a:t>
            </a:r>
            <a:r>
              <a:rPr lang="en-US" dirty="0" smtClean="0"/>
              <a:t> spp., V. </a:t>
            </a:r>
            <a:r>
              <a:rPr lang="en-US" dirty="0" err="1" smtClean="0"/>
              <a:t>cholerae</a:t>
            </a:r>
            <a:r>
              <a:rPr lang="en-US" dirty="0" smtClean="0"/>
              <a:t>, </a:t>
            </a:r>
            <a:r>
              <a:rPr lang="en-US" dirty="0" err="1" smtClean="0"/>
              <a:t>Giardia</a:t>
            </a:r>
            <a:r>
              <a:rPr lang="en-US" dirty="0" smtClean="0"/>
              <a:t> </a:t>
            </a:r>
            <a:r>
              <a:rPr lang="en-US" dirty="0" err="1" smtClean="0"/>
              <a:t>lamblia</a:t>
            </a:r>
            <a:r>
              <a:rPr lang="en-US" dirty="0" smtClean="0"/>
              <a:t> and E. </a:t>
            </a:r>
            <a:r>
              <a:rPr lang="en-US" dirty="0" err="1" smtClean="0"/>
              <a:t>histolytica</a:t>
            </a:r>
            <a:endParaRPr lang="en-US" dirty="0" smtClean="0"/>
          </a:p>
          <a:p>
            <a:pPr algn="just"/>
            <a:r>
              <a:rPr lang="en-US" dirty="0" smtClean="0"/>
              <a:t>Animals are also important reservoirs- campylobacter </a:t>
            </a:r>
            <a:r>
              <a:rPr lang="en-US" dirty="0" err="1" smtClean="0"/>
              <a:t>jejui</a:t>
            </a:r>
            <a:r>
              <a:rPr lang="en-US" dirty="0" smtClean="0"/>
              <a:t>, Salmonella spp., Y. </a:t>
            </a:r>
            <a:r>
              <a:rPr lang="en-US" dirty="0" err="1" smtClean="0"/>
              <a:t>enteocolitica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 smtClean="0"/>
              <a:t>HOST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8991600" cy="5867400"/>
          </a:xfrm>
        </p:spPr>
        <p:txBody>
          <a:bodyPr/>
          <a:lstStyle/>
          <a:p>
            <a:r>
              <a:rPr lang="en-US" dirty="0" smtClean="0"/>
              <a:t>Children : 6 months to 2 years</a:t>
            </a:r>
          </a:p>
          <a:p>
            <a:r>
              <a:rPr lang="en-US" dirty="0" smtClean="0"/>
              <a:t>Highest incidence – 6 to 11 months  ( weaning)</a:t>
            </a:r>
          </a:p>
          <a:p>
            <a:r>
              <a:rPr lang="en-US" dirty="0" smtClean="0"/>
              <a:t>Malnutrition leads to infection to </a:t>
            </a:r>
            <a:r>
              <a:rPr lang="en-US" dirty="0" err="1" smtClean="0"/>
              <a:t>diarrhoea</a:t>
            </a:r>
            <a:r>
              <a:rPr lang="en-US" dirty="0" smtClean="0"/>
              <a:t>- vicious circle</a:t>
            </a:r>
          </a:p>
          <a:p>
            <a:r>
              <a:rPr lang="en-US" dirty="0" smtClean="0"/>
              <a:t>Poverty, prematurity, immunodeficiency, lack of hygienic practices, contaminated food and water…..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ENVIRONMENTAL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 smtClean="0">
                <a:solidFill>
                  <a:srgbClr val="C00000"/>
                </a:solidFill>
              </a:rPr>
              <a:t>temperate climate</a:t>
            </a:r>
            <a:r>
              <a:rPr lang="en-US" dirty="0" smtClean="0"/>
              <a:t>, bacterial </a:t>
            </a:r>
            <a:r>
              <a:rPr lang="en-US" dirty="0" err="1" smtClean="0"/>
              <a:t>diarrhoea</a:t>
            </a:r>
            <a:r>
              <a:rPr lang="en-US" dirty="0" smtClean="0"/>
              <a:t>  during warm season and viral infections esp. </a:t>
            </a:r>
            <a:r>
              <a:rPr lang="en-US" dirty="0" err="1" smtClean="0"/>
              <a:t>rota</a:t>
            </a:r>
            <a:r>
              <a:rPr lang="en-US" dirty="0" smtClean="0"/>
              <a:t> virus peak in winter.</a:t>
            </a:r>
          </a:p>
          <a:p>
            <a:r>
              <a:rPr lang="en-US" dirty="0" smtClean="0"/>
              <a:t>In </a:t>
            </a:r>
            <a:r>
              <a:rPr lang="en-US" dirty="0" smtClean="0">
                <a:solidFill>
                  <a:srgbClr val="C00000"/>
                </a:solidFill>
              </a:rPr>
              <a:t>tropical climate</a:t>
            </a:r>
            <a:r>
              <a:rPr lang="en-US" dirty="0" smtClean="0"/>
              <a:t>, rotavirus infection occurs throughout the year mostly on dry, cool weather and bacterial </a:t>
            </a:r>
            <a:r>
              <a:rPr lang="en-US" dirty="0" err="1" smtClean="0"/>
              <a:t>diarrhoea</a:t>
            </a:r>
            <a:r>
              <a:rPr lang="en-US" dirty="0" smtClean="0"/>
              <a:t> during warmer rainy weather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 OF 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FAECAL ORAL ROUTE</a:t>
            </a:r>
          </a:p>
          <a:p>
            <a:pPr>
              <a:buNone/>
            </a:pPr>
            <a:r>
              <a:rPr lang="en-US" dirty="0" smtClean="0"/>
              <a:t>			Water borne</a:t>
            </a:r>
          </a:p>
          <a:p>
            <a:pPr>
              <a:buNone/>
            </a:pPr>
            <a:r>
              <a:rPr lang="en-US" dirty="0" smtClean="0"/>
              <a:t>			food borne</a:t>
            </a:r>
          </a:p>
          <a:p>
            <a:pPr>
              <a:buNone/>
            </a:pPr>
            <a:r>
              <a:rPr lang="en-US" dirty="0" smtClean="0"/>
              <a:t>			direct transmission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r>
              <a:rPr lang="en-US" dirty="0" smtClean="0"/>
              <a:t>CONTROL OF DIARRHOEAL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1054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Diarrhoeal</a:t>
            </a:r>
            <a:r>
              <a:rPr lang="en-US" dirty="0" smtClean="0"/>
              <a:t> diseases Control Programme has its inception since 1980</a:t>
            </a:r>
          </a:p>
          <a:p>
            <a:r>
              <a:rPr lang="en-US" smtClean="0"/>
              <a:t>Components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1. Short term- appropriate clinical management</a:t>
            </a:r>
          </a:p>
          <a:p>
            <a:pPr>
              <a:buNone/>
            </a:pPr>
            <a:r>
              <a:rPr lang="en-US" dirty="0" smtClean="0"/>
              <a:t>	2. Long term</a:t>
            </a:r>
          </a:p>
          <a:p>
            <a:pPr>
              <a:buNone/>
            </a:pPr>
            <a:r>
              <a:rPr lang="en-US" dirty="0" smtClean="0"/>
              <a:t>			better MCH care practices</a:t>
            </a:r>
          </a:p>
          <a:p>
            <a:pPr>
              <a:buNone/>
            </a:pPr>
            <a:r>
              <a:rPr lang="en-US" dirty="0" smtClean="0"/>
              <a:t>			preventive strategies</a:t>
            </a:r>
          </a:p>
          <a:p>
            <a:pPr>
              <a:buNone/>
            </a:pPr>
            <a:r>
              <a:rPr lang="en-US" dirty="0" smtClean="0"/>
              <a:t>			preventing </a:t>
            </a:r>
            <a:r>
              <a:rPr lang="en-US" dirty="0" err="1" smtClean="0"/>
              <a:t>diarrhoeal</a:t>
            </a:r>
            <a:r>
              <a:rPr lang="en-US" dirty="0" smtClean="0"/>
              <a:t> epidemics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76400"/>
          </a:xfrm>
        </p:spPr>
        <p:txBody>
          <a:bodyPr>
            <a:normAutofit/>
          </a:bodyPr>
          <a:lstStyle/>
          <a:p>
            <a:r>
              <a:rPr lang="en-US" dirty="0" smtClean="0"/>
              <a:t>APPROPRIATE CLINICAL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57400"/>
            <a:ext cx="9144000" cy="4800600"/>
          </a:xfrm>
        </p:spPr>
        <p:txBody>
          <a:bodyPr/>
          <a:lstStyle/>
          <a:p>
            <a:r>
              <a:rPr lang="en-US" dirty="0" smtClean="0"/>
              <a:t>Oral Rehydration therapy</a:t>
            </a:r>
          </a:p>
          <a:p>
            <a:r>
              <a:rPr lang="en-US" dirty="0" smtClean="0"/>
              <a:t>Intravenous rehydration</a:t>
            </a:r>
          </a:p>
          <a:p>
            <a:r>
              <a:rPr lang="en-US" dirty="0" smtClean="0"/>
              <a:t>Maintenance therapy</a:t>
            </a:r>
          </a:p>
          <a:p>
            <a:r>
              <a:rPr lang="en-US" dirty="0" smtClean="0"/>
              <a:t>Appropriate feeding</a:t>
            </a:r>
          </a:p>
          <a:p>
            <a:r>
              <a:rPr lang="en-US" dirty="0" smtClean="0"/>
              <a:t>Chemotherapy</a:t>
            </a:r>
          </a:p>
          <a:p>
            <a:r>
              <a:rPr lang="en-US" dirty="0" smtClean="0"/>
              <a:t>Zinc supplementation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ORAL REHYDRATION 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763000" cy="5562600"/>
          </a:xfrm>
        </p:spPr>
        <p:txBody>
          <a:bodyPr/>
          <a:lstStyle/>
          <a:p>
            <a:pPr algn="just"/>
            <a:r>
              <a:rPr lang="en-US" dirty="0" smtClean="0"/>
              <a:t>AIM: Prevent dehydration and reduce mortality</a:t>
            </a:r>
          </a:p>
          <a:p>
            <a:pPr algn="just"/>
            <a:r>
              <a:rPr lang="en-US" dirty="0" smtClean="0"/>
              <a:t>It is based on the observation that glucose given orally enhances intestinal absorption of salt and water and capable of correcting the electrolyte and water deficit.</a:t>
            </a:r>
          </a:p>
          <a:p>
            <a:pPr algn="just"/>
            <a:r>
              <a:rPr lang="en-US" dirty="0" smtClean="0"/>
              <a:t>Inclusion of tri sodium citrate instead of sodium bicarbonate  made the product more stable and reduces the stool output  and increases the absorption of sodium and water.</a:t>
            </a:r>
          </a:p>
          <a:p>
            <a:pPr algn="just"/>
            <a:r>
              <a:rPr lang="en-US" dirty="0" smtClean="0"/>
              <a:t>Improved ORS formulation is developed by reducing the </a:t>
            </a:r>
            <a:r>
              <a:rPr lang="en-US" dirty="0" err="1" smtClean="0"/>
              <a:t>osmolarity</a:t>
            </a:r>
            <a:r>
              <a:rPr lang="en-US" dirty="0" smtClean="0"/>
              <a:t> to avoid the adverse effects of </a:t>
            </a:r>
            <a:r>
              <a:rPr lang="en-US" dirty="0" err="1" smtClean="0"/>
              <a:t>hypertonicity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MEDizzy - Reduced osmolarity OR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MEDizzy - Reduced osmolarity OR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17 Best Rehydration therapy in Acute Diarrhoea ideas | acute diarrhea,  therapy, diarrhea"/>
          <p:cNvPicPr>
            <a:picLocks noChangeAspect="1" noChangeArrowheads="1"/>
          </p:cNvPicPr>
          <p:nvPr/>
        </p:nvPicPr>
        <p:blipFill>
          <a:blip r:embed="rId2"/>
          <a:srcRect b="7405"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ASSESSMENT OF DEHYDRATION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990600"/>
          <a:ext cx="9144000" cy="5867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45469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SEVERE</a:t>
                      </a:r>
                      <a:endParaRPr lang="en-US" dirty="0"/>
                    </a:p>
                  </a:txBody>
                  <a:tcPr/>
                </a:tc>
              </a:tr>
              <a:tr h="784811">
                <a:tc>
                  <a:txBody>
                    <a:bodyPr/>
                    <a:lstStyle/>
                    <a:p>
                      <a:r>
                        <a:rPr lang="en-US" dirty="0" smtClean="0"/>
                        <a:t>Patient’s appearance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Thirsty, Alert, restless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Drowsy, cold sweaty,</a:t>
                      </a:r>
                      <a:r>
                        <a:rPr lang="en-US" baseline="0" dirty="0" smtClean="0"/>
                        <a:t> may be comatose</a:t>
                      </a:r>
                      <a:endParaRPr lang="en-US" dirty="0"/>
                    </a:p>
                  </a:txBody>
                  <a:tcPr/>
                </a:tc>
              </a:tr>
              <a:tr h="784811">
                <a:tc>
                  <a:txBody>
                    <a:bodyPr/>
                    <a:lstStyle/>
                    <a:p>
                      <a:r>
                        <a:rPr lang="en-US" dirty="0" smtClean="0"/>
                        <a:t>Radial pulse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Normal rate and 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Rapid feeble, sometimes impalpable</a:t>
                      </a:r>
                      <a:endParaRPr lang="en-US" dirty="0"/>
                    </a:p>
                  </a:txBody>
                  <a:tcPr/>
                </a:tc>
              </a:tr>
              <a:tr h="784811">
                <a:tc>
                  <a:txBody>
                    <a:bodyPr/>
                    <a:lstStyle/>
                    <a:p>
                      <a:r>
                        <a:rPr lang="en-US" dirty="0" smtClean="0"/>
                        <a:t>Blood pressure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Normal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 80 mm Hg, may be </a:t>
                      </a:r>
                      <a:r>
                        <a:rPr lang="en-US" dirty="0" err="1" smtClean="0"/>
                        <a:t>unrecordable</a:t>
                      </a:r>
                      <a:endParaRPr lang="en-US" dirty="0"/>
                    </a:p>
                  </a:txBody>
                  <a:tcPr/>
                </a:tc>
              </a:tr>
              <a:tr h="784811">
                <a:tc>
                  <a:txBody>
                    <a:bodyPr/>
                    <a:lstStyle/>
                    <a:p>
                      <a:r>
                        <a:rPr lang="en-US" dirty="0" smtClean="0"/>
                        <a:t>Skin elasticity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Pinch retracts immediately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Pinch retards very slowly</a:t>
                      </a:r>
                      <a:r>
                        <a:rPr lang="en-US" baseline="0" dirty="0" smtClean="0"/>
                        <a:t> (&gt; 2 seconds)</a:t>
                      </a:r>
                      <a:endParaRPr lang="en-US" dirty="0"/>
                    </a:p>
                  </a:txBody>
                  <a:tcPr/>
                </a:tc>
              </a:tr>
              <a:tr h="454693">
                <a:tc>
                  <a:txBody>
                    <a:bodyPr/>
                    <a:lstStyle/>
                    <a:p>
                      <a:r>
                        <a:rPr lang="en-US" dirty="0" smtClean="0"/>
                        <a:t>Tongue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moist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Very dry</a:t>
                      </a:r>
                      <a:endParaRPr lang="en-US" dirty="0"/>
                    </a:p>
                  </a:txBody>
                  <a:tcPr/>
                </a:tc>
              </a:tr>
              <a:tr h="454693">
                <a:tc>
                  <a:txBody>
                    <a:bodyPr/>
                    <a:lstStyle/>
                    <a:p>
                      <a:r>
                        <a:rPr lang="en-US" dirty="0" smtClean="0"/>
                        <a:t>Anterior </a:t>
                      </a:r>
                      <a:r>
                        <a:rPr lang="en-US" dirty="0" err="1" smtClean="0"/>
                        <a:t>fontanelle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Normal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Very sunken</a:t>
                      </a:r>
                      <a:endParaRPr lang="en-US" dirty="0"/>
                    </a:p>
                  </a:txBody>
                  <a:tcPr/>
                </a:tc>
              </a:tr>
              <a:tr h="454693">
                <a:tc>
                  <a:txBody>
                    <a:bodyPr/>
                    <a:lstStyle/>
                    <a:p>
                      <a:r>
                        <a:rPr lang="en-US" dirty="0" smtClean="0"/>
                        <a:t>Urine flow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normal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Little or none</a:t>
                      </a:r>
                      <a:endParaRPr lang="en-US" dirty="0"/>
                    </a:p>
                  </a:txBody>
                  <a:tcPr/>
                </a:tc>
              </a:tr>
              <a:tr h="454693">
                <a:tc>
                  <a:txBody>
                    <a:bodyPr/>
                    <a:lstStyle/>
                    <a:p>
                      <a:r>
                        <a:rPr lang="en-US" dirty="0" smtClean="0"/>
                        <a:t>% of body weight loss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4- 5 %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10% or more</a:t>
                      </a:r>
                      <a:endParaRPr lang="en-US" dirty="0"/>
                    </a:p>
                  </a:txBody>
                  <a:tcPr/>
                </a:tc>
              </a:tr>
              <a:tr h="454693">
                <a:tc>
                  <a:txBody>
                    <a:bodyPr/>
                    <a:lstStyle/>
                    <a:p>
                      <a:r>
                        <a:rPr lang="en-US" dirty="0" smtClean="0"/>
                        <a:t>Estimated fluid deficit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40- 50 ml/ kg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100- 110 ml/ kg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ADMINISTRATION OF ORS SOLUTION TO CHILDREN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5105400"/>
          </a:xfrm>
        </p:spPr>
        <p:txBody>
          <a:bodyPr/>
          <a:lstStyle/>
          <a:p>
            <a:r>
              <a:rPr lang="en-US" dirty="0" smtClean="0"/>
              <a:t>UNDER 2 YEARS, a teaspoon every 1 to 2 minutes</a:t>
            </a:r>
          </a:p>
          <a:p>
            <a:r>
              <a:rPr lang="en-US" dirty="0" smtClean="0"/>
              <a:t>Frequent sips out of a cup by older children</a:t>
            </a:r>
          </a:p>
          <a:p>
            <a:r>
              <a:rPr lang="en-US" dirty="0" smtClean="0"/>
              <a:t>Adults can drink as much as they like</a:t>
            </a:r>
          </a:p>
          <a:p>
            <a:r>
              <a:rPr lang="en-US" dirty="0" smtClean="0"/>
              <a:t>If the child vomits, wait for 10 minutes then give slowly , a spoon every 2 – 3 minutes</a:t>
            </a:r>
          </a:p>
          <a:p>
            <a:r>
              <a:rPr lang="en-US" dirty="0" smtClean="0"/>
              <a:t>If the child is breastfed, nursing should be pursued during the treatment of ORS.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r>
              <a:rPr lang="en-US" dirty="0" err="1" smtClean="0"/>
              <a:t>Diarrhoea</a:t>
            </a:r>
            <a:r>
              <a:rPr lang="en-US" dirty="0" smtClean="0"/>
              <a:t> is defined as the passage of loose, liquid or watery stools</a:t>
            </a:r>
          </a:p>
          <a:p>
            <a:r>
              <a:rPr lang="en-US" dirty="0" smtClean="0"/>
              <a:t>Usually  passed more than 3 times  a day</a:t>
            </a:r>
          </a:p>
          <a:p>
            <a:r>
              <a:rPr lang="en-US" dirty="0" smtClean="0"/>
              <a:t>Recent change in consistency and character of stools rather than the number is important</a:t>
            </a:r>
          </a:p>
          <a:p>
            <a:r>
              <a:rPr lang="en-US" dirty="0" err="1" smtClean="0"/>
              <a:t>Diarrhoeal</a:t>
            </a:r>
            <a:r>
              <a:rPr lang="en-US" dirty="0" smtClean="0"/>
              <a:t> diseases is a group of diseases in which predominant symptom is </a:t>
            </a:r>
            <a:r>
              <a:rPr lang="en-US" dirty="0" err="1" smtClean="0"/>
              <a:t>diarrhoea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Non- availability of ORS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7150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A simple mixture of one tea spoon of table salt and 6 level teaspoon of sugar are dissolved in one </a:t>
            </a:r>
            <a:r>
              <a:rPr lang="en-US" dirty="0" err="1" smtClean="0"/>
              <a:t>litre</a:t>
            </a:r>
            <a:r>
              <a:rPr lang="en-US" dirty="0" smtClean="0"/>
              <a:t> of drinking water</a:t>
            </a:r>
          </a:p>
          <a:p>
            <a:pPr algn="just"/>
            <a:r>
              <a:rPr lang="en-US" dirty="0" smtClean="0"/>
              <a:t>The earlier the treatment is instituted the better it is for the patient.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</a:rPr>
              <a:t>Recommended house fluids are</a:t>
            </a:r>
          </a:p>
          <a:p>
            <a:pPr algn="just"/>
            <a:r>
              <a:rPr lang="en-US" dirty="0" smtClean="0"/>
              <a:t>Should include at least one fluid that contain salt</a:t>
            </a:r>
          </a:p>
          <a:p>
            <a:pPr algn="just"/>
            <a:r>
              <a:rPr lang="en-US" dirty="0" smtClean="0"/>
              <a:t>Mothers should taught to add salt of 3 g/</a:t>
            </a:r>
            <a:r>
              <a:rPr lang="en-US" dirty="0" err="1" smtClean="0"/>
              <a:t>litre</a:t>
            </a:r>
            <a:r>
              <a:rPr lang="en-US" dirty="0" smtClean="0"/>
              <a:t> to unsalted drinks</a:t>
            </a:r>
          </a:p>
          <a:p>
            <a:pPr algn="just"/>
            <a:r>
              <a:rPr lang="en-US" dirty="0" smtClean="0"/>
              <a:t>Drinks like sweetened with sugar, commercial carbonated beverages, commercial fruit juices , sweetened tea should be avoided  during </a:t>
            </a:r>
            <a:r>
              <a:rPr lang="en-US" dirty="0" err="1" smtClean="0"/>
              <a:t>diarrhoea</a:t>
            </a:r>
            <a:endParaRPr lang="en-US" dirty="0" smtClean="0"/>
          </a:p>
          <a:p>
            <a:pPr algn="just"/>
            <a:r>
              <a:rPr lang="en-US" dirty="0" smtClean="0"/>
              <a:t>Fluids with stimulated diuretics or purgative effect should be avoided (</a:t>
            </a:r>
            <a:r>
              <a:rPr lang="en-US" dirty="0" err="1" smtClean="0"/>
              <a:t>coffea</a:t>
            </a:r>
            <a:r>
              <a:rPr lang="en-US" dirty="0" smtClean="0"/>
              <a:t>, medicinal tea etc)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 dirty="0" smtClean="0"/>
              <a:t>INTRAVENOUS INFILTRATION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638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Initially required for severely dehydrated patients who are in shock or unable to drink.</a:t>
            </a:r>
          </a:p>
          <a:p>
            <a:r>
              <a:rPr lang="en-US" dirty="0" smtClean="0"/>
              <a:t>Solution recommended are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Ringer lactate solution</a:t>
            </a:r>
          </a:p>
          <a:p>
            <a:pPr>
              <a:buNone/>
            </a:pPr>
            <a:r>
              <a:rPr lang="en-US" dirty="0" smtClean="0"/>
              <a:t> 	-It supplies adequate concentration of sodium and potassium</a:t>
            </a:r>
          </a:p>
          <a:p>
            <a:pPr>
              <a:buNone/>
            </a:pPr>
            <a:r>
              <a:rPr lang="en-US" dirty="0" smtClean="0"/>
              <a:t>	-Lactate yields bicarbonate for correction of acidosis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Diarrhoea</a:t>
            </a:r>
            <a:r>
              <a:rPr lang="en-US" dirty="0" smtClean="0">
                <a:solidFill>
                  <a:srgbClr val="FF0000"/>
                </a:solidFill>
              </a:rPr>
              <a:t> treatment solution (DTS)</a:t>
            </a:r>
          </a:p>
          <a:p>
            <a:pPr>
              <a:buNone/>
            </a:pPr>
            <a:r>
              <a:rPr lang="en-US" dirty="0" smtClean="0"/>
              <a:t>	- Polyelectrolyte solution  for intravenous infusion</a:t>
            </a:r>
          </a:p>
          <a:p>
            <a:pPr>
              <a:buNone/>
            </a:pPr>
            <a:r>
              <a:rPr lang="en-US" dirty="0" smtClean="0"/>
              <a:t>	- Contains sodium chloride 4 g, sodium acetate 6.5 g, potassium chloride 1 g and glucose 10 g</a:t>
            </a:r>
          </a:p>
          <a:p>
            <a:pPr>
              <a:buNone/>
            </a:pPr>
            <a:r>
              <a:rPr lang="en-US" dirty="0" smtClean="0"/>
              <a:t>If nothing else is available normal saline can be given</a:t>
            </a:r>
          </a:p>
          <a:p>
            <a:endParaRPr lang="en-US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6553200"/>
          </a:xfrm>
        </p:spPr>
        <p:txBody>
          <a:bodyPr/>
          <a:lstStyle/>
          <a:p>
            <a:r>
              <a:rPr lang="en-US" dirty="0" smtClean="0"/>
              <a:t>Normal saline will not correct acidosis and will not replaces potassium losses</a:t>
            </a:r>
          </a:p>
          <a:p>
            <a:r>
              <a:rPr lang="en-US" dirty="0" smtClean="0"/>
              <a:t>Initial rehydration should be fast until an easily palpable pulse is present</a:t>
            </a:r>
          </a:p>
          <a:p>
            <a:r>
              <a:rPr lang="en-US" dirty="0" smtClean="0"/>
              <a:t>Reassess the patient every 1- 2 hours</a:t>
            </a:r>
          </a:p>
          <a:p>
            <a:r>
              <a:rPr lang="en-US" dirty="0" smtClean="0"/>
              <a:t>If not improving give the IV drip more rapidly</a:t>
            </a:r>
          </a:p>
          <a:p>
            <a:r>
              <a:rPr lang="en-US" dirty="0" smtClean="0"/>
              <a:t>Rehydration must continue until all signs of dehydration have disappeared.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 dirty="0" smtClean="0"/>
              <a:t>MAINTENANCE 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991600" cy="5791200"/>
          </a:xfrm>
        </p:spPr>
        <p:txBody>
          <a:bodyPr/>
          <a:lstStyle/>
          <a:p>
            <a:pPr algn="just"/>
            <a:r>
              <a:rPr lang="en-US" dirty="0" smtClean="0"/>
              <a:t>After the initial fluid and electrolyte deficit has been corrected fluid should be used for maintenance therapy</a:t>
            </a:r>
          </a:p>
          <a:p>
            <a:pPr algn="just"/>
            <a:r>
              <a:rPr lang="en-US" dirty="0" smtClean="0"/>
              <a:t>Adults and older children should be guided to drink as mush water they wants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APPROPRIATE FEEDING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5334000"/>
          </a:xfrm>
        </p:spPr>
        <p:txBody>
          <a:bodyPr/>
          <a:lstStyle/>
          <a:p>
            <a:pPr algn="just"/>
            <a:r>
              <a:rPr lang="en-US" dirty="0" smtClean="0"/>
              <a:t>Normal intake of food should be promoted as soon as the child needs whatever  its age is able to eat.</a:t>
            </a:r>
          </a:p>
          <a:p>
            <a:pPr algn="just"/>
            <a:r>
              <a:rPr lang="en-US" dirty="0" smtClean="0"/>
              <a:t>New born babies can be treated by breastfed alone</a:t>
            </a:r>
          </a:p>
          <a:p>
            <a:pPr algn="just"/>
            <a:r>
              <a:rPr lang="en-US" dirty="0" smtClean="0"/>
              <a:t>Those with moderate or severe </a:t>
            </a:r>
            <a:r>
              <a:rPr lang="en-US" dirty="0" err="1" smtClean="0"/>
              <a:t>diarrhoea</a:t>
            </a:r>
            <a:r>
              <a:rPr lang="en-US" dirty="0" smtClean="0"/>
              <a:t>, ORS should be given.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CHEMOTHERAPY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Unnecessary prescription of antibiotics and drugs will do harm than good in treatment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ZINC SUPPLEMENTATION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Reduce the episode of acute </a:t>
            </a:r>
            <a:r>
              <a:rPr lang="en-US" dirty="0" err="1" smtClean="0"/>
              <a:t>diarrhoea</a:t>
            </a:r>
            <a:r>
              <a:rPr lang="en-US" dirty="0" smtClean="0"/>
              <a:t>, its duration and severity</a:t>
            </a:r>
          </a:p>
          <a:p>
            <a:pPr algn="just"/>
            <a:r>
              <a:rPr lang="en-US" dirty="0" smtClean="0"/>
              <a:t>Lower the incidence of </a:t>
            </a:r>
            <a:r>
              <a:rPr lang="en-US" dirty="0" err="1" smtClean="0"/>
              <a:t>diarrhoea</a:t>
            </a:r>
            <a:endParaRPr lang="en-US" dirty="0" smtClean="0"/>
          </a:p>
          <a:p>
            <a:pPr algn="just"/>
            <a:r>
              <a:rPr lang="en-US" dirty="0" smtClean="0"/>
              <a:t>WHO recommends 10 mg of zinc for infants under 6 months of age and 20 mg for older children for 10- 14 days.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Better MCH care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562600"/>
          </a:xfrm>
        </p:spPr>
        <p:txBody>
          <a:bodyPr/>
          <a:lstStyle/>
          <a:p>
            <a:r>
              <a:rPr lang="en-US" dirty="0" smtClean="0"/>
              <a:t>MATERNAL NUTRITION</a:t>
            </a:r>
          </a:p>
          <a:p>
            <a:pPr>
              <a:buFontTx/>
              <a:buChar char="-"/>
            </a:pPr>
            <a:r>
              <a:rPr lang="en-US" dirty="0" smtClean="0"/>
              <a:t>Improving pre natal nutrition- to reduce low birth weight</a:t>
            </a:r>
          </a:p>
          <a:p>
            <a:pPr>
              <a:buFontTx/>
              <a:buChar char="-"/>
            </a:pPr>
            <a:r>
              <a:rPr lang="en-US" dirty="0" smtClean="0"/>
              <a:t>Improving post natal nutrition- improve breast feeding</a:t>
            </a:r>
          </a:p>
          <a:p>
            <a:r>
              <a:rPr lang="en-US" dirty="0" smtClean="0"/>
              <a:t>CHILD NUTRITION</a:t>
            </a:r>
          </a:p>
          <a:p>
            <a:pPr>
              <a:buFontTx/>
              <a:buChar char="-"/>
            </a:pPr>
            <a:r>
              <a:rPr lang="en-US" dirty="0" smtClean="0"/>
              <a:t>Promotion of breast feeding</a:t>
            </a:r>
          </a:p>
          <a:p>
            <a:pPr>
              <a:buFontTx/>
              <a:buChar char="-"/>
            </a:pPr>
            <a:r>
              <a:rPr lang="en-US" dirty="0" smtClean="0"/>
              <a:t>Appropriate weaning practices</a:t>
            </a:r>
          </a:p>
          <a:p>
            <a:pPr>
              <a:buFontTx/>
              <a:buChar char="-"/>
            </a:pPr>
            <a:r>
              <a:rPr lang="en-US" dirty="0" smtClean="0"/>
              <a:t>Supplementary feeding</a:t>
            </a:r>
          </a:p>
          <a:p>
            <a:pPr>
              <a:buFontTx/>
              <a:buChar char="-"/>
            </a:pPr>
            <a:r>
              <a:rPr lang="en-US" dirty="0" smtClean="0"/>
              <a:t>Vitamin A supplementation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Preventive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638800"/>
          </a:xfrm>
        </p:spPr>
        <p:txBody>
          <a:bodyPr/>
          <a:lstStyle/>
          <a:p>
            <a:r>
              <a:rPr lang="en-US" dirty="0" smtClean="0"/>
              <a:t>SANITATION</a:t>
            </a:r>
          </a:p>
          <a:p>
            <a:pPr>
              <a:buFontTx/>
              <a:buChar char="-"/>
            </a:pPr>
            <a:r>
              <a:rPr lang="en-US" dirty="0" smtClean="0"/>
              <a:t>Improve water supply, excreta disposal, domestic and food hygiene </a:t>
            </a:r>
          </a:p>
          <a:p>
            <a:pPr>
              <a:buFontTx/>
              <a:buChar char="-"/>
            </a:pPr>
            <a:r>
              <a:rPr lang="en-US" dirty="0" smtClean="0"/>
              <a:t>Hand washing, keeping toilet and latrine clean</a:t>
            </a:r>
          </a:p>
          <a:p>
            <a:r>
              <a:rPr lang="en-US" dirty="0" smtClean="0"/>
              <a:t>HEALTH EDUCATION</a:t>
            </a:r>
          </a:p>
          <a:p>
            <a:pPr>
              <a:buFontTx/>
              <a:buChar char="-"/>
            </a:pPr>
            <a:r>
              <a:rPr lang="en-US" dirty="0" smtClean="0"/>
              <a:t>Environmental sanitation measures</a:t>
            </a:r>
          </a:p>
          <a:p>
            <a:pPr>
              <a:buFontTx/>
              <a:buChar char="-"/>
            </a:pPr>
            <a:r>
              <a:rPr lang="en-US" dirty="0" smtClean="0"/>
              <a:t>Breast feeding</a:t>
            </a:r>
          </a:p>
          <a:p>
            <a:pPr>
              <a:buFontTx/>
              <a:buChar char="-"/>
            </a:pPr>
            <a:r>
              <a:rPr lang="en-US" dirty="0" smtClean="0"/>
              <a:t>Clean water drinking</a:t>
            </a:r>
          </a:p>
          <a:p>
            <a:pPr>
              <a:buFontTx/>
              <a:buChar char="-"/>
            </a:pPr>
            <a:r>
              <a:rPr lang="en-US" dirty="0" smtClean="0"/>
              <a:t>Improve weaning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686800" cy="6172200"/>
          </a:xfrm>
        </p:spPr>
        <p:txBody>
          <a:bodyPr>
            <a:normAutofit/>
          </a:bodyPr>
          <a:lstStyle/>
          <a:p>
            <a:r>
              <a:rPr lang="en-US" dirty="0" smtClean="0"/>
              <a:t>IMMUNIZATION</a:t>
            </a:r>
          </a:p>
          <a:p>
            <a:pPr>
              <a:buFontTx/>
              <a:buChar char="-"/>
            </a:pPr>
            <a:r>
              <a:rPr lang="en-US" dirty="0" smtClean="0"/>
              <a:t>Immunization against measles</a:t>
            </a:r>
          </a:p>
          <a:p>
            <a:pPr algn="ctr">
              <a:buNone/>
            </a:pPr>
            <a:r>
              <a:rPr lang="en-US" u="sng" dirty="0" smtClean="0">
                <a:solidFill>
                  <a:srgbClr val="FFC000"/>
                </a:solidFill>
              </a:rPr>
              <a:t>ROTA VIRUS VACCINE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FFC000"/>
                </a:solidFill>
              </a:rPr>
              <a:t>The </a:t>
            </a:r>
            <a:r>
              <a:rPr lang="en-US" dirty="0" err="1" smtClean="0">
                <a:solidFill>
                  <a:srgbClr val="FFC000"/>
                </a:solidFill>
              </a:rPr>
              <a:t>Rotarix</a:t>
            </a:r>
            <a:r>
              <a:rPr lang="en-US" dirty="0" smtClean="0">
                <a:solidFill>
                  <a:srgbClr val="FFC000"/>
                </a:solidFill>
              </a:rPr>
              <a:t> vaccine is administered orally in 2 dose schedule to infants – 2 and 4 months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FFC000"/>
                </a:solidFill>
              </a:rPr>
              <a:t>Rota </a:t>
            </a:r>
            <a:r>
              <a:rPr lang="en-US" dirty="0" err="1" smtClean="0">
                <a:solidFill>
                  <a:srgbClr val="FFC000"/>
                </a:solidFill>
              </a:rPr>
              <a:t>Teq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 3 oral doses at 2, 4, 6 months. It should not given to infants &lt;12 weeks. All 3 doses should be administered before the age of 32 weeks.</a:t>
            </a:r>
          </a:p>
          <a:p>
            <a:pPr>
              <a:buNone/>
            </a:pPr>
            <a:endParaRPr lang="en-US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FLY CONTROL</a:t>
            </a:r>
          </a:p>
          <a:p>
            <a:pPr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Flies breeding in association  with human &amp; animal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faeces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should be controlled.</a:t>
            </a: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CLINICAL TYPES OF DIARRHOEAL DISEASES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791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Acute watery </a:t>
            </a:r>
            <a:r>
              <a:rPr lang="en-US" dirty="0" err="1" smtClean="0">
                <a:solidFill>
                  <a:srgbClr val="C00000"/>
                </a:solidFill>
              </a:rPr>
              <a:t>diarrhoea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/>
              <a:t>		-several hours to days</a:t>
            </a:r>
          </a:p>
          <a:p>
            <a:pPr>
              <a:buNone/>
            </a:pPr>
            <a:r>
              <a:rPr lang="en-US" dirty="0" smtClean="0"/>
              <a:t>		-Causes dehydration</a:t>
            </a:r>
          </a:p>
          <a:p>
            <a:pPr>
              <a:buNone/>
            </a:pPr>
            <a:r>
              <a:rPr lang="en-US" dirty="0" smtClean="0"/>
              <a:t>		- </a:t>
            </a:r>
            <a:r>
              <a:rPr lang="en-US" dirty="0" err="1" smtClean="0"/>
              <a:t>Vibrio</a:t>
            </a:r>
            <a:r>
              <a:rPr lang="en-US" dirty="0" smtClean="0"/>
              <a:t> </a:t>
            </a:r>
            <a:r>
              <a:rPr lang="en-US" dirty="0" err="1" smtClean="0"/>
              <a:t>cholerae</a:t>
            </a:r>
            <a:r>
              <a:rPr lang="en-US" dirty="0" smtClean="0"/>
              <a:t>, E. coli,  Rotaviruses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Acute bloody </a:t>
            </a:r>
            <a:r>
              <a:rPr lang="en-US" dirty="0" err="1" smtClean="0">
                <a:solidFill>
                  <a:srgbClr val="C00000"/>
                </a:solidFill>
              </a:rPr>
              <a:t>diarrhoea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		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dysentry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-Damage of intestinal mucosa, sepsis, malnutrition</a:t>
            </a:r>
          </a:p>
          <a:p>
            <a:pPr>
              <a:buNone/>
            </a:pPr>
            <a:r>
              <a:rPr lang="en-US" dirty="0" smtClean="0"/>
              <a:t>		- </a:t>
            </a:r>
            <a:r>
              <a:rPr lang="en-US" dirty="0" err="1" smtClean="0"/>
              <a:t>Shigella</a:t>
            </a:r>
            <a:endParaRPr lang="en-US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Persistent </a:t>
            </a:r>
            <a:r>
              <a:rPr lang="en-US" dirty="0" err="1" smtClean="0">
                <a:solidFill>
                  <a:srgbClr val="C00000"/>
                </a:solidFill>
              </a:rPr>
              <a:t>diarrhoea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/>
              <a:t>		- lasts 14 days or longer</a:t>
            </a:r>
          </a:p>
          <a:p>
            <a:pPr>
              <a:buNone/>
            </a:pPr>
            <a:r>
              <a:rPr lang="en-US" dirty="0" smtClean="0"/>
              <a:t>		- malnutrition, non- intestinal infections, dehydration</a:t>
            </a:r>
          </a:p>
          <a:p>
            <a:pPr>
              <a:buNone/>
            </a:pPr>
            <a:r>
              <a:rPr lang="en-US" dirty="0" smtClean="0"/>
              <a:t>		- persons with other infection like AIDS</a:t>
            </a:r>
          </a:p>
          <a:p>
            <a:r>
              <a:rPr lang="en-US" dirty="0" err="1" smtClean="0">
                <a:solidFill>
                  <a:srgbClr val="C00000"/>
                </a:solidFill>
              </a:rPr>
              <a:t>Diarrhoea</a:t>
            </a:r>
            <a:r>
              <a:rPr lang="en-US" dirty="0" smtClean="0">
                <a:solidFill>
                  <a:srgbClr val="C00000"/>
                </a:solidFill>
              </a:rPr>
              <a:t> with severe malnutrition</a:t>
            </a:r>
          </a:p>
          <a:p>
            <a:pPr>
              <a:buNone/>
            </a:pPr>
            <a:r>
              <a:rPr lang="en-US" dirty="0" smtClean="0"/>
              <a:t>		- Severe systemic infections, dehydration, heart failure, vitamin and mineral deficiency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PREVENTION OF DIARRHOEAL EPIDEMICS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257800"/>
          </a:xfrm>
        </p:spPr>
        <p:txBody>
          <a:bodyPr/>
          <a:lstStyle/>
          <a:p>
            <a:r>
              <a:rPr lang="en-US" dirty="0" smtClean="0"/>
              <a:t>This requires strengthening of epidemiological surveillance systems.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PT - Integrated Global Action Plan for Prevention and Control of Pneumonia  and Diarrhoea (GAPPD) PowerPoint Presentation - ID:246598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0"/>
            <a:ext cx="8988425" cy="688570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7322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he integrated Global Action Plan for the Prevention and Control of P…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2" y="0"/>
            <a:ext cx="9123217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11376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DIARRHOEA CONTROL PROGRAMME IN INDIA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105400"/>
          </a:xfrm>
        </p:spPr>
        <p:txBody>
          <a:bodyPr/>
          <a:lstStyle/>
          <a:p>
            <a:r>
              <a:rPr lang="en-US" dirty="0" smtClean="0"/>
              <a:t>Started in 1978 </a:t>
            </a:r>
          </a:p>
          <a:p>
            <a:r>
              <a:rPr lang="en-US" dirty="0" smtClean="0"/>
              <a:t>Objective- to reduce the morbidity and mortality rates due to </a:t>
            </a:r>
            <a:r>
              <a:rPr lang="en-US" dirty="0" err="1" smtClean="0"/>
              <a:t>diarrhoeal</a:t>
            </a:r>
            <a:r>
              <a:rPr lang="en-US" dirty="0" smtClean="0"/>
              <a:t> diseases.</a:t>
            </a:r>
          </a:p>
          <a:p>
            <a:r>
              <a:rPr lang="en-US" dirty="0" smtClean="0"/>
              <a:t>Since 1985- 86, with the inception of National Oral Rehydration therapy programme. </a:t>
            </a:r>
          </a:p>
          <a:p>
            <a:r>
              <a:rPr lang="en-US" dirty="0" smtClean="0"/>
              <a:t>Activities: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Strengthening the case management of </a:t>
            </a:r>
            <a:r>
              <a:rPr lang="en-US" dirty="0" err="1" smtClean="0"/>
              <a:t>diarrhoea</a:t>
            </a:r>
            <a:r>
              <a:rPr lang="en-US" dirty="0" smtClean="0"/>
              <a:t> for children under </a:t>
            </a:r>
            <a:r>
              <a:rPr lang="en-US" dirty="0" err="1" smtClean="0"/>
              <a:t>under</a:t>
            </a:r>
            <a:r>
              <a:rPr lang="en-US" dirty="0" smtClean="0"/>
              <a:t> 5 years of age.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Increasing maternal knowledge for use of home available fluids, ORS and breast feeding.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ock-up for invitations, greetings. On a blue background, a white sheet of  paper , #Sponsore… | Thank you greetings, Thanks greetings, Thank you for  birthday wish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" y="0"/>
            <a:ext cx="9144001" cy="6857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acute diarrhoeal diseas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acute diarrhoeal diseas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acute diarrhoeal diseas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 descr="1Dr. Malik Muhammad Abdul Razzaq. Assistant Professor  Department of  Community Medicine  Sheikh Zayed Medical College  Rahim Yar Khan 2Dr.  Malik Muhammad. - ppt download"/>
          <p:cNvPicPr>
            <a:picLocks noChangeAspect="1" noChangeArrowheads="1"/>
          </p:cNvPicPr>
          <p:nvPr/>
        </p:nvPicPr>
        <p:blipFill>
          <a:blip r:embed="rId2"/>
          <a:srcRect b="7092"/>
          <a:stretch>
            <a:fillRect/>
          </a:stretch>
        </p:blipFill>
        <p:spPr bwMode="auto">
          <a:xfrm>
            <a:off x="0" y="0"/>
            <a:ext cx="9197743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 descr="acute diarrhoeal diseas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6" name="AutoShape 4" descr="acute diarrhoeal diseas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8" name="AutoShape 6" descr="Acute Diarrhoeal Diseas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0" name="AutoShape 8" descr="Acute Diarrhoeal Diseas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8442" name="Picture 10" descr="Lecture of Dr. Fuad Hameed Rai on topic Acute Diarrhoeal Disease - YouTube"/>
          <p:cNvPicPr>
            <a:picLocks noChangeAspect="1" noChangeArrowheads="1"/>
          </p:cNvPicPr>
          <p:nvPr/>
        </p:nvPicPr>
        <p:blipFill>
          <a:blip r:embed="rId2"/>
          <a:srcRect l="13125" r="13750"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ROTAVIRUSES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discovered in 1973</a:t>
            </a:r>
          </a:p>
          <a:p>
            <a:r>
              <a:rPr lang="en-US" dirty="0" smtClean="0"/>
              <a:t>Leading cause of severe dehydrating </a:t>
            </a:r>
            <a:r>
              <a:rPr lang="en-US" dirty="0" err="1" smtClean="0"/>
              <a:t>diarrhoea</a:t>
            </a:r>
            <a:r>
              <a:rPr lang="en-US" dirty="0" smtClean="0"/>
              <a:t> in children under 5 years.</a:t>
            </a:r>
          </a:p>
          <a:p>
            <a:r>
              <a:rPr lang="en-US" dirty="0" smtClean="0"/>
              <a:t>In developing countries, three quarters of children acquire first episode of  rotavirus </a:t>
            </a:r>
            <a:r>
              <a:rPr lang="en-US" dirty="0" err="1" smtClean="0"/>
              <a:t>diarrhoea</a:t>
            </a:r>
            <a:r>
              <a:rPr lang="en-US" dirty="0" smtClean="0"/>
              <a:t> before 12 months of age.</a:t>
            </a:r>
          </a:p>
          <a:p>
            <a:r>
              <a:rPr lang="en-US" dirty="0" smtClean="0"/>
              <a:t>Rotavirus shed high concentration in stools and vomits for many days.</a:t>
            </a:r>
          </a:p>
          <a:p>
            <a:r>
              <a:rPr lang="en-US" dirty="0" smtClean="0"/>
              <a:t>Transmission occurs through </a:t>
            </a:r>
            <a:r>
              <a:rPr lang="en-US" dirty="0" err="1" smtClean="0"/>
              <a:t>faeco</a:t>
            </a:r>
            <a:r>
              <a:rPr lang="en-US" dirty="0" smtClean="0"/>
              <a:t>- oral route, person to person and through contaminated </a:t>
            </a:r>
            <a:r>
              <a:rPr lang="en-US" dirty="0" err="1" smtClean="0"/>
              <a:t>fomites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dirty="0" smtClean="0"/>
              <a:t>BACTERIAL 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dirty="0" smtClean="0"/>
              <a:t>V. </a:t>
            </a:r>
            <a:r>
              <a:rPr lang="en-US" dirty="0" err="1" smtClean="0"/>
              <a:t>cholerae</a:t>
            </a:r>
            <a:r>
              <a:rPr lang="en-US" dirty="0" smtClean="0"/>
              <a:t> 01</a:t>
            </a:r>
          </a:p>
          <a:p>
            <a:r>
              <a:rPr lang="en-US" dirty="0" err="1" smtClean="0"/>
              <a:t>Samonella</a:t>
            </a:r>
            <a:endParaRPr lang="en-US" dirty="0" smtClean="0"/>
          </a:p>
          <a:p>
            <a:r>
              <a:rPr lang="en-US" dirty="0" err="1" smtClean="0"/>
              <a:t>Shigella</a:t>
            </a:r>
            <a:endParaRPr lang="en-US" dirty="0" smtClean="0"/>
          </a:p>
          <a:p>
            <a:r>
              <a:rPr lang="en-US" dirty="0" err="1" smtClean="0"/>
              <a:t>E.coli</a:t>
            </a:r>
            <a:endParaRPr lang="en-US" dirty="0" smtClean="0"/>
          </a:p>
          <a:p>
            <a:r>
              <a:rPr lang="en-US" dirty="0" smtClean="0"/>
              <a:t>Campylobacter </a:t>
            </a:r>
            <a:r>
              <a:rPr lang="en-US" dirty="0" err="1" smtClean="0"/>
              <a:t>jejuni</a:t>
            </a:r>
            <a:endParaRPr lang="en-US" dirty="0" smtClean="0"/>
          </a:p>
          <a:p>
            <a:r>
              <a:rPr lang="en-US" dirty="0" err="1" smtClean="0"/>
              <a:t>Yersinia</a:t>
            </a:r>
            <a:r>
              <a:rPr lang="en-US" dirty="0" smtClean="0"/>
              <a:t> </a:t>
            </a:r>
            <a:r>
              <a:rPr lang="en-US" dirty="0" err="1" smtClean="0"/>
              <a:t>enterocolotica</a:t>
            </a:r>
            <a:endParaRPr lang="en-US" dirty="0" smtClean="0"/>
          </a:p>
          <a:p>
            <a:r>
              <a:rPr lang="en-US" dirty="0" smtClean="0"/>
              <a:t>V. </a:t>
            </a:r>
            <a:r>
              <a:rPr lang="en-US" dirty="0" err="1" smtClean="0"/>
              <a:t>parahaemolyticus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839200" cy="6324600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err="1" smtClean="0">
                <a:solidFill>
                  <a:srgbClr val="C00000"/>
                </a:solidFill>
              </a:rPr>
              <a:t>Enterotoxigenic</a:t>
            </a:r>
            <a:r>
              <a:rPr lang="en-US" dirty="0" smtClean="0">
                <a:solidFill>
                  <a:srgbClr val="C00000"/>
                </a:solidFill>
              </a:rPr>
              <a:t> E. coli </a:t>
            </a:r>
            <a:r>
              <a:rPr lang="en-US" dirty="0" smtClean="0"/>
              <a:t>is an important cause of acute watery </a:t>
            </a:r>
            <a:r>
              <a:rPr lang="en-US" dirty="0" err="1" smtClean="0"/>
              <a:t>diarrhoea</a:t>
            </a:r>
            <a:r>
              <a:rPr lang="en-US" dirty="0" smtClean="0"/>
              <a:t> in adults and children. It is an important cause of </a:t>
            </a:r>
            <a:r>
              <a:rPr lang="en-US" dirty="0" err="1" smtClean="0"/>
              <a:t>traveller’s</a:t>
            </a:r>
            <a:r>
              <a:rPr lang="en-US" dirty="0" smtClean="0"/>
              <a:t> </a:t>
            </a:r>
            <a:r>
              <a:rPr lang="en-US" dirty="0" err="1" smtClean="0"/>
              <a:t>diarrhoea</a:t>
            </a:r>
            <a:r>
              <a:rPr lang="en-US" dirty="0" smtClean="0"/>
              <a:t>. It does not invade the intestinal mucosa and </a:t>
            </a:r>
            <a:r>
              <a:rPr lang="en-US" dirty="0" err="1" smtClean="0"/>
              <a:t>diarrhoea</a:t>
            </a:r>
            <a:r>
              <a:rPr lang="en-US" dirty="0" smtClean="0"/>
              <a:t> is mediated by toxins. There are two types of toxins- heat stabile and heat labile. Spread is by contaminated water.</a:t>
            </a:r>
          </a:p>
          <a:p>
            <a:pPr algn="just"/>
            <a:r>
              <a:rPr lang="en-US" dirty="0" smtClean="0">
                <a:solidFill>
                  <a:srgbClr val="C00000"/>
                </a:solidFill>
              </a:rPr>
              <a:t>Salmonella</a:t>
            </a:r>
            <a:r>
              <a:rPr lang="en-US" dirty="0" smtClean="0"/>
              <a:t> causes inflammation of bowel epithelium.</a:t>
            </a:r>
          </a:p>
          <a:p>
            <a:pPr algn="just"/>
            <a:r>
              <a:rPr lang="en-US" dirty="0" err="1" smtClean="0">
                <a:solidFill>
                  <a:srgbClr val="C00000"/>
                </a:solidFill>
              </a:rPr>
              <a:t>Vibrio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cholerae</a:t>
            </a:r>
            <a:r>
              <a:rPr lang="en-US" dirty="0" smtClean="0">
                <a:solidFill>
                  <a:srgbClr val="C00000"/>
                </a:solidFill>
              </a:rPr>
              <a:t>  </a:t>
            </a:r>
            <a:r>
              <a:rPr lang="en-US" dirty="0" smtClean="0"/>
              <a:t>do not cause inflammation</a:t>
            </a:r>
          </a:p>
          <a:p>
            <a:pPr algn="just"/>
            <a:r>
              <a:rPr lang="en-US" dirty="0" err="1" smtClean="0">
                <a:solidFill>
                  <a:srgbClr val="C00000"/>
                </a:solidFill>
              </a:rPr>
              <a:t>Campylobacters</a:t>
            </a:r>
            <a:r>
              <a:rPr lang="en-US" dirty="0" smtClean="0"/>
              <a:t> are slim, highly motile, S shaped gram </a:t>
            </a:r>
            <a:r>
              <a:rPr lang="en-US" dirty="0" smtClean="0"/>
              <a:t>negative, rod </a:t>
            </a:r>
            <a:r>
              <a:rPr lang="en-US" dirty="0" smtClean="0"/>
              <a:t>shaped . Commonly cause enteritis.</a:t>
            </a:r>
          </a:p>
          <a:p>
            <a:pPr algn="just"/>
            <a:r>
              <a:rPr lang="en-US" dirty="0" err="1" smtClean="0">
                <a:solidFill>
                  <a:srgbClr val="C00000"/>
                </a:solidFill>
              </a:rPr>
              <a:t>Shigella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accounts for high mortality due to </a:t>
            </a:r>
            <a:r>
              <a:rPr lang="en-US" dirty="0" err="1" smtClean="0"/>
              <a:t>diarrhoeal</a:t>
            </a:r>
            <a:r>
              <a:rPr lang="en-US" dirty="0" smtClean="0"/>
              <a:t> diseases. Major cause of </a:t>
            </a:r>
            <a:r>
              <a:rPr lang="en-US" dirty="0" err="1" smtClean="0"/>
              <a:t>diarrhoea</a:t>
            </a:r>
            <a:r>
              <a:rPr lang="en-US" dirty="0" smtClean="0"/>
              <a:t> in India 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dirty="0" smtClean="0"/>
              <a:t>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10600" cy="5486400"/>
          </a:xfrm>
        </p:spPr>
        <p:txBody>
          <a:bodyPr/>
          <a:lstStyle/>
          <a:p>
            <a:r>
              <a:rPr lang="en-US" dirty="0" err="1" smtClean="0"/>
              <a:t>Amoebiasis</a:t>
            </a:r>
            <a:endParaRPr lang="en-US" dirty="0" smtClean="0"/>
          </a:p>
          <a:p>
            <a:r>
              <a:rPr lang="en-US" dirty="0" err="1" smtClean="0"/>
              <a:t>Giardiasis</a:t>
            </a:r>
            <a:endParaRPr lang="en-US" dirty="0" smtClean="0"/>
          </a:p>
          <a:p>
            <a:r>
              <a:rPr lang="en-US" dirty="0" err="1" smtClean="0"/>
              <a:t>Crptosporidium</a:t>
            </a:r>
            <a:endParaRPr lang="en-US" dirty="0" smtClean="0"/>
          </a:p>
          <a:p>
            <a:r>
              <a:rPr lang="en-US" dirty="0" smtClean="0"/>
              <a:t>Malnutrition</a:t>
            </a:r>
          </a:p>
          <a:p>
            <a:r>
              <a:rPr lang="en-US" dirty="0" smtClean="0"/>
              <a:t>AIDS</a:t>
            </a:r>
          </a:p>
          <a:p>
            <a:r>
              <a:rPr lang="en-US" dirty="0" smtClean="0"/>
              <a:t>Other infections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346</TotalTime>
  <Words>1219</Words>
  <Application>Microsoft Office PowerPoint</Application>
  <PresentationFormat>On-screen Show (4:3)</PresentationFormat>
  <Paragraphs>192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Apex</vt:lpstr>
      <vt:lpstr>ACUTE DIARRHOEAL DISEASES</vt:lpstr>
      <vt:lpstr>Slide 2</vt:lpstr>
      <vt:lpstr>CLINICAL TYPES OF DIARRHOEAL DISEASES</vt:lpstr>
      <vt:lpstr>Slide 4</vt:lpstr>
      <vt:lpstr>Slide 5</vt:lpstr>
      <vt:lpstr>ROTAVIRUSES</vt:lpstr>
      <vt:lpstr>BACTERIAL CAUSES</vt:lpstr>
      <vt:lpstr>Slide 8</vt:lpstr>
      <vt:lpstr>OTHERS</vt:lpstr>
      <vt:lpstr>RESERVOIR OF INFECTION</vt:lpstr>
      <vt:lpstr>HOST FACTORS</vt:lpstr>
      <vt:lpstr>ENVIRONMENTAL FACTORS</vt:lpstr>
      <vt:lpstr>MODE OF TRANSMISSION</vt:lpstr>
      <vt:lpstr>CONTROL OF DIARRHOEAL DISEASE</vt:lpstr>
      <vt:lpstr>APPROPRIATE CLINICAL MANAGEMENT</vt:lpstr>
      <vt:lpstr>ORAL REHYDRATION THERAPY</vt:lpstr>
      <vt:lpstr>Slide 17</vt:lpstr>
      <vt:lpstr>ASSESSMENT OF DEHYDRATION</vt:lpstr>
      <vt:lpstr>ADMINISTRATION OF ORS SOLUTION TO CHILDREN</vt:lpstr>
      <vt:lpstr>Non- availability of ORS solution</vt:lpstr>
      <vt:lpstr>INTRAVENOUS INFILTRATION</vt:lpstr>
      <vt:lpstr>Slide 22</vt:lpstr>
      <vt:lpstr>MAINTENANCE THERAPY</vt:lpstr>
      <vt:lpstr>APPROPRIATE FEEDING</vt:lpstr>
      <vt:lpstr>CHEMOTHERAPY</vt:lpstr>
      <vt:lpstr>ZINC SUPPLEMENTATION</vt:lpstr>
      <vt:lpstr>Better MCH care practices</vt:lpstr>
      <vt:lpstr>Preventive strategies</vt:lpstr>
      <vt:lpstr>Slide 29</vt:lpstr>
      <vt:lpstr>PREVENTION OF DIARRHOEAL EPIDEMICS</vt:lpstr>
      <vt:lpstr>Slide 31</vt:lpstr>
      <vt:lpstr>Slide 32</vt:lpstr>
      <vt:lpstr>DIARRHOEA CONTROL PROGRAMME IN INDIA</vt:lpstr>
      <vt:lpstr>Slide 34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ACUTE DIARRHOEAL DISEASES</dc:title>
  <dc:creator>Dept. Of CM</dc:creator>
  <cp:lastModifiedBy>Dept. Of CM</cp:lastModifiedBy>
  <cp:revision>32</cp:revision>
  <dcterms:created xsi:type="dcterms:W3CDTF">2006-08-16T00:00:00Z</dcterms:created>
  <dcterms:modified xsi:type="dcterms:W3CDTF">2022-06-10T07:14:00Z</dcterms:modified>
</cp:coreProperties>
</file>